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57" r:id="rId4"/>
    <p:sldId id="271" r:id="rId5"/>
    <p:sldId id="258" r:id="rId6"/>
    <p:sldId id="259" r:id="rId7"/>
    <p:sldId id="260" r:id="rId8"/>
    <p:sldId id="261" r:id="rId9"/>
    <p:sldId id="264" r:id="rId10"/>
    <p:sldId id="263" r:id="rId11"/>
    <p:sldId id="265" r:id="rId12"/>
    <p:sldId id="267" r:id="rId13"/>
    <p:sldId id="269" r:id="rId14"/>
    <p:sldId id="266" r:id="rId15"/>
    <p:sldId id="268" r:id="rId16"/>
    <p:sldId id="277" r:id="rId17"/>
    <p:sldId id="278" r:id="rId18"/>
    <p:sldId id="273" r:id="rId19"/>
    <p:sldId id="276" r:id="rId20"/>
    <p:sldId id="275" r:id="rId21"/>
    <p:sldId id="274"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5F06C3-DD46-4153-8FA4-DBF8F147AED6}" type="datetimeFigureOut">
              <a:rPr lang="en-US" smtClean="0"/>
              <a:pPr/>
              <a:t>10/19/2016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6485C1F-04CD-4310-8591-CC43B5719B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85C1F-04CD-4310-8591-CC43B5719B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85C1F-04CD-4310-8591-CC43B5719B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85C1F-04CD-4310-8591-CC43B5719B8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485C1F-04CD-4310-8591-CC43B5719B8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485C1F-04CD-4310-8591-CC43B5719B8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485C1F-04CD-4310-8591-CC43B5719B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485C1F-04CD-4310-8591-CC43B5719B8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45F06C3-DD46-4153-8FA4-DBF8F147AED6}" type="datetimeFigureOut">
              <a:rPr lang="en-US" smtClean="0"/>
              <a:pPr/>
              <a:t>10/19/2016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485C1F-04CD-4310-8591-CC43B5719B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45F06C3-DD46-4153-8FA4-DBF8F147AED6}" type="datetimeFigureOut">
              <a:rPr lang="en-US" smtClean="0"/>
              <a:pPr/>
              <a:t>10/19/2016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485C1F-04CD-4310-8591-CC43B5719B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5F06C3-DD46-4153-8FA4-DBF8F147AED6}" type="datetimeFigureOut">
              <a:rPr lang="en-US" smtClean="0"/>
              <a:pPr/>
              <a:t>10/19/2016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6485C1F-04CD-4310-8591-CC43B5719B8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45F06C3-DD46-4153-8FA4-DBF8F147AED6}" type="datetimeFigureOut">
              <a:rPr lang="en-US" smtClean="0"/>
              <a:pPr/>
              <a:t>10/19/2016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485C1F-04CD-4310-8591-CC43B5719B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5000" dirty="0" smtClean="0"/>
              <a:t>Journals</a:t>
            </a:r>
            <a:endParaRPr lang="en-US" sz="15000" dirty="0"/>
          </a:p>
        </p:txBody>
      </p:sp>
      <p:sp>
        <p:nvSpPr>
          <p:cNvPr id="3" name="Subtitle 2"/>
          <p:cNvSpPr>
            <a:spLocks noGrp="1"/>
          </p:cNvSpPr>
          <p:nvPr>
            <p:ph type="subTitle" idx="1"/>
          </p:nvPr>
        </p:nvSpPr>
        <p:spPr/>
        <p:txBody>
          <a:bodyPr/>
          <a:lstStyle/>
          <a:p>
            <a:pPr algn="ctr"/>
            <a:r>
              <a:rPr lang="en-US" dirty="0" smtClean="0"/>
              <a:t>Do’s and Don’ts </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Read your sentences aloud to make sure that they make sense on their own and relate to the topic. Incomplete </a:t>
            </a:r>
            <a:r>
              <a:rPr lang="en-US" b="1" dirty="0"/>
              <a:t>sentences will </a:t>
            </a:r>
            <a:r>
              <a:rPr lang="en-US" b="1" dirty="0" smtClean="0"/>
              <a:t>NOT count </a:t>
            </a:r>
            <a:r>
              <a:rPr lang="en-US" b="1" dirty="0"/>
              <a:t>toward </a:t>
            </a:r>
            <a:r>
              <a:rPr lang="en-US" b="1" dirty="0" smtClean="0"/>
              <a:t>your point </a:t>
            </a:r>
            <a:r>
              <a:rPr lang="en-US" b="1" dirty="0"/>
              <a:t>total for </a:t>
            </a:r>
            <a:r>
              <a:rPr lang="en-US" b="1" dirty="0" smtClean="0"/>
              <a:t>your journal </a:t>
            </a:r>
            <a:r>
              <a:rPr lang="en-US" b="1" dirty="0"/>
              <a:t>response. </a:t>
            </a:r>
            <a:endParaRPr lang="en-US" dirty="0"/>
          </a:p>
          <a:p>
            <a:pPr marL="109728" indent="0">
              <a:buNone/>
            </a:pPr>
            <a:r>
              <a:rPr lang="en-US" dirty="0"/>
              <a:t/>
            </a:r>
            <a:br>
              <a:rPr lang="en-US" dirty="0"/>
            </a:br>
            <a:r>
              <a:rPr lang="en-US" b="1" u="sng" dirty="0"/>
              <a:t>Incomplete Sentence Examples: </a:t>
            </a:r>
            <a:endParaRPr lang="en-US" dirty="0"/>
          </a:p>
          <a:p>
            <a:r>
              <a:rPr lang="en-US" i="1" dirty="0" smtClean="0"/>
              <a:t>Only you can not your friends.</a:t>
            </a:r>
          </a:p>
          <a:p>
            <a:pPr>
              <a:buNone/>
            </a:pPr>
            <a:endParaRPr lang="en-US" sz="1100" i="1" dirty="0" smtClean="0"/>
          </a:p>
          <a:p>
            <a:r>
              <a:rPr lang="en-US" i="1" dirty="0" smtClean="0"/>
              <a:t>A goal in life or a sporting event.</a:t>
            </a:r>
          </a:p>
          <a:p>
            <a:pPr>
              <a:buNone/>
            </a:pPr>
            <a:endParaRPr lang="en-US" sz="1100" i="1" dirty="0" smtClean="0"/>
          </a:p>
          <a:p>
            <a:r>
              <a:rPr lang="en-US" i="1" dirty="0" smtClean="0"/>
              <a:t>If I want to play football later.</a:t>
            </a:r>
          </a:p>
          <a:p>
            <a:pPr>
              <a:buNone/>
            </a:pPr>
            <a:endParaRPr lang="en-US" sz="1100" i="1" dirty="0" smtClean="0"/>
          </a:p>
          <a:p>
            <a:r>
              <a:rPr lang="en-US" i="1" dirty="0" smtClean="0"/>
              <a:t>But if you do every assignment it’s hard. </a:t>
            </a:r>
            <a:endParaRPr lang="en-US" i="1" dirty="0"/>
          </a:p>
        </p:txBody>
      </p:sp>
      <p:sp>
        <p:nvSpPr>
          <p:cNvPr id="2" name="Title 1"/>
          <p:cNvSpPr>
            <a:spLocks noGrp="1"/>
          </p:cNvSpPr>
          <p:nvPr>
            <p:ph type="title"/>
          </p:nvPr>
        </p:nvSpPr>
        <p:spPr/>
        <p:txBody>
          <a:bodyPr>
            <a:normAutofit/>
          </a:bodyPr>
          <a:lstStyle/>
          <a:p>
            <a:pPr algn="ctr"/>
            <a:r>
              <a:rPr lang="en-US" u="sng" dirty="0" smtClean="0"/>
              <a:t>Incomplete Sentences</a:t>
            </a:r>
            <a:endParaRPr lang="en-US" u="sng" dirty="0"/>
          </a:p>
        </p:txBody>
      </p:sp>
    </p:spTree>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t>Going up hills is harder to get to.</a:t>
            </a:r>
          </a:p>
          <a:p>
            <a:pPr>
              <a:buNone/>
            </a:pPr>
            <a:endParaRPr lang="en-US" sz="1100" i="1" dirty="0" smtClean="0"/>
          </a:p>
          <a:p>
            <a:r>
              <a:rPr lang="en-US" i="1" dirty="0" smtClean="0"/>
              <a:t>Like cheating on a test or lying.</a:t>
            </a:r>
          </a:p>
          <a:p>
            <a:pPr>
              <a:buNone/>
            </a:pPr>
            <a:endParaRPr lang="en-US" sz="1100" i="1" dirty="0" smtClean="0"/>
          </a:p>
          <a:p>
            <a:r>
              <a:rPr lang="en-US" i="1" dirty="0" smtClean="0"/>
              <a:t>If you get hurt and your friends are there.</a:t>
            </a:r>
          </a:p>
          <a:p>
            <a:pPr>
              <a:buNone/>
            </a:pPr>
            <a:endParaRPr lang="en-US" sz="1100" i="1" dirty="0" smtClean="0"/>
          </a:p>
          <a:p>
            <a:r>
              <a:rPr lang="en-US" i="1" dirty="0" smtClean="0"/>
              <a:t>This means usually if a person isn’t good at something.</a:t>
            </a:r>
          </a:p>
          <a:p>
            <a:pPr>
              <a:buNone/>
            </a:pPr>
            <a:endParaRPr lang="en-US" sz="1100" i="1" dirty="0" smtClean="0"/>
          </a:p>
          <a:p>
            <a:r>
              <a:rPr lang="en-US" i="1" dirty="0" smtClean="0"/>
              <a:t>If you don’t like something that you can’t get rid of in life.</a:t>
            </a:r>
          </a:p>
          <a:p>
            <a:endParaRPr lang="en-US" i="1" dirty="0" smtClean="0"/>
          </a:p>
          <a:p>
            <a:endParaRPr lang="en-US" i="1" dirty="0" smtClean="0"/>
          </a:p>
          <a:p>
            <a:endParaRPr lang="en-US" dirty="0"/>
          </a:p>
        </p:txBody>
      </p:sp>
      <p:sp>
        <p:nvSpPr>
          <p:cNvPr id="2" name="Title 1"/>
          <p:cNvSpPr>
            <a:spLocks noGrp="1"/>
          </p:cNvSpPr>
          <p:nvPr>
            <p:ph type="title"/>
          </p:nvPr>
        </p:nvSpPr>
        <p:spPr/>
        <p:txBody>
          <a:bodyPr/>
          <a:lstStyle/>
          <a:p>
            <a:pPr algn="ctr"/>
            <a:r>
              <a:rPr lang="en-US" u="sng" dirty="0" smtClean="0"/>
              <a:t>More Bad Examples</a:t>
            </a:r>
            <a:endParaRPr lang="en-US" u="sng" dirty="0"/>
          </a:p>
        </p:txBody>
      </p:sp>
    </p:spTree>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smtClean="0"/>
              <a:t>	Be DIRECT when writing a journal response! Don’t write “I think this means” or “I don’t know what this means.” Don’t refer to yourself in your response unless the topic asks something specific about you or unless you are describing a story with you in it.  </a:t>
            </a:r>
          </a:p>
          <a:p>
            <a:pPr>
              <a:buNone/>
            </a:pPr>
            <a:endParaRPr lang="en-US" b="1" dirty="0" smtClean="0"/>
          </a:p>
          <a:p>
            <a:pPr>
              <a:buNone/>
            </a:pPr>
            <a:r>
              <a:rPr lang="en-US" b="1" dirty="0" smtClean="0"/>
              <a:t>	The only time you should write “I think” is if the topic asks </a:t>
            </a:r>
            <a:r>
              <a:rPr lang="en-US" b="1" dirty="0" smtClean="0"/>
              <a:t>you to compare what </a:t>
            </a:r>
            <a:r>
              <a:rPr lang="en-US" b="1" dirty="0" smtClean="0"/>
              <a:t>you think </a:t>
            </a:r>
            <a:r>
              <a:rPr lang="en-US" b="1" dirty="0" smtClean="0"/>
              <a:t>to what someone else thinks or </a:t>
            </a:r>
            <a:r>
              <a:rPr lang="en-US" b="1" dirty="0" smtClean="0"/>
              <a:t>if you are describing something you think in a FREE WRITE.</a:t>
            </a:r>
          </a:p>
          <a:p>
            <a:endParaRPr lang="en-US" dirty="0"/>
          </a:p>
          <a:p>
            <a:pPr>
              <a:buNone/>
            </a:pPr>
            <a:endParaRPr lang="en-US" dirty="0"/>
          </a:p>
        </p:txBody>
      </p:sp>
      <p:sp>
        <p:nvSpPr>
          <p:cNvPr id="2" name="Title 1"/>
          <p:cNvSpPr>
            <a:spLocks noGrp="1"/>
          </p:cNvSpPr>
          <p:nvPr>
            <p:ph type="title"/>
          </p:nvPr>
        </p:nvSpPr>
        <p:spPr/>
        <p:txBody>
          <a:bodyPr>
            <a:noAutofit/>
          </a:bodyPr>
          <a:lstStyle/>
          <a:p>
            <a:r>
              <a:rPr lang="en-US" sz="3400" u="sng" dirty="0" smtClean="0"/>
              <a:t>Well I </a:t>
            </a:r>
            <a:r>
              <a:rPr lang="en-US" sz="3400" u="sng" dirty="0" err="1" smtClean="0"/>
              <a:t>sorta</a:t>
            </a:r>
            <a:r>
              <a:rPr lang="en-US" sz="3400" u="sng" dirty="0" smtClean="0"/>
              <a:t> think this might be right…</a:t>
            </a:r>
            <a:endParaRPr lang="en-US" sz="3400" u="sng"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Don’t write filler sentences like: “That is what the quote means.” Don’t repeat the journal quote as your explanation for what it means.</a:t>
            </a:r>
          </a:p>
          <a:p>
            <a:pPr>
              <a:buNone/>
            </a:pPr>
            <a:endParaRPr lang="en-US" sz="1000" b="1" dirty="0" smtClean="0"/>
          </a:p>
          <a:p>
            <a:pPr>
              <a:buNone/>
            </a:pPr>
            <a:r>
              <a:rPr lang="en-US" sz="2400" u="sng" dirty="0"/>
              <a:t>Filler Example</a:t>
            </a:r>
            <a:r>
              <a:rPr lang="en-US" sz="2400" dirty="0"/>
              <a:t>:</a:t>
            </a:r>
            <a:endParaRPr lang="en-US" sz="2400" b="1" dirty="0" smtClean="0"/>
          </a:p>
          <a:p>
            <a:pPr>
              <a:buNone/>
            </a:pPr>
            <a:r>
              <a:rPr lang="en-US" dirty="0" smtClean="0"/>
              <a:t>“</a:t>
            </a:r>
            <a:r>
              <a:rPr lang="en-US" dirty="0"/>
              <a:t>The man who can't dance thinks the band is no good.”  </a:t>
            </a:r>
            <a:r>
              <a:rPr lang="en-US" dirty="0" smtClean="0"/>
              <a:t>Explain, Support, Elaborate.</a:t>
            </a:r>
          </a:p>
          <a:p>
            <a:pPr>
              <a:buNone/>
            </a:pPr>
            <a:r>
              <a:rPr lang="en-US" dirty="0"/>
              <a:t>	</a:t>
            </a:r>
            <a:r>
              <a:rPr lang="en-US" dirty="0" smtClean="0"/>
              <a:t>	The man who can’t dance thinks the band is no good. The man probably just doesn’t like music and dancing. That’s what the quote means. </a:t>
            </a:r>
            <a:endParaRPr lang="en-US" dirty="0"/>
          </a:p>
        </p:txBody>
      </p:sp>
      <p:sp>
        <p:nvSpPr>
          <p:cNvPr id="2" name="Title 1"/>
          <p:cNvSpPr>
            <a:spLocks noGrp="1"/>
          </p:cNvSpPr>
          <p:nvPr>
            <p:ph type="title"/>
          </p:nvPr>
        </p:nvSpPr>
        <p:spPr/>
        <p:txBody>
          <a:bodyPr>
            <a:normAutofit/>
          </a:bodyPr>
          <a:lstStyle/>
          <a:p>
            <a:pPr algn="r"/>
            <a:r>
              <a:rPr lang="en-US" u="sng" dirty="0" smtClean="0"/>
              <a:t>We Don’t Believe in Filler Baby!</a:t>
            </a:r>
            <a:endParaRPr lang="en-US" u="sng" dirty="0"/>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Make </a:t>
            </a:r>
            <a:r>
              <a:rPr lang="en-US" b="1" dirty="0"/>
              <a:t>sure that you are following the directions, don’t just write about how you feel or what you think. </a:t>
            </a:r>
            <a:endParaRPr lang="en-US" b="1" dirty="0" smtClean="0"/>
          </a:p>
          <a:p>
            <a:pPr>
              <a:buNone/>
            </a:pPr>
            <a:endParaRPr lang="en-US" sz="1100" u="sng" dirty="0" smtClean="0"/>
          </a:p>
          <a:p>
            <a:pPr>
              <a:buNone/>
            </a:pPr>
            <a:r>
              <a:rPr lang="en-US" b="1" u="sng" dirty="0" smtClean="0"/>
              <a:t>Bad Example:</a:t>
            </a:r>
            <a:r>
              <a:rPr lang="en-US" b="1" dirty="0" smtClean="0"/>
              <a:t> </a:t>
            </a:r>
            <a:r>
              <a:rPr lang="en-US" dirty="0"/>
              <a:t>“You can't stop the waves, but you can learn to surf.” </a:t>
            </a:r>
            <a:r>
              <a:rPr lang="en-US" dirty="0" smtClean="0"/>
              <a:t>Explain, Support, Elaborate.</a:t>
            </a:r>
          </a:p>
          <a:p>
            <a:pPr>
              <a:buNone/>
            </a:pPr>
            <a:r>
              <a:rPr lang="en-US" dirty="0" smtClean="0"/>
              <a:t>		Some times it’s hard to surf if you are not good at swimming. Surfing can be really fun. It’s hard to surf if you can’t stop the waves. </a:t>
            </a:r>
            <a:endParaRPr lang="en-US" dirty="0"/>
          </a:p>
          <a:p>
            <a:endParaRPr lang="en-US" dirty="0"/>
          </a:p>
        </p:txBody>
      </p:sp>
      <p:sp>
        <p:nvSpPr>
          <p:cNvPr id="2" name="Title 1"/>
          <p:cNvSpPr>
            <a:spLocks noGrp="1"/>
          </p:cNvSpPr>
          <p:nvPr>
            <p:ph type="title"/>
          </p:nvPr>
        </p:nvSpPr>
        <p:spPr/>
        <p:txBody>
          <a:bodyPr/>
          <a:lstStyle/>
          <a:p>
            <a:pPr algn="ctr"/>
            <a:r>
              <a:rPr lang="en-US" u="sng" dirty="0" smtClean="0"/>
              <a:t>Addressing the Topic</a:t>
            </a:r>
            <a:endParaRPr lang="en-US" u="sng" dirty="0"/>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t>	Make sure that your response deals with the entire quote; don’t just write about one part of the quote.  </a:t>
            </a:r>
            <a:endParaRPr lang="en-US" b="1" dirty="0"/>
          </a:p>
          <a:p>
            <a:pPr>
              <a:buNone/>
            </a:pPr>
            <a:endParaRPr lang="en-US" sz="1200" u="sng" dirty="0" smtClean="0"/>
          </a:p>
          <a:p>
            <a:pPr>
              <a:buNone/>
            </a:pPr>
            <a:r>
              <a:rPr lang="en-US" b="1" u="sng" dirty="0" smtClean="0"/>
              <a:t>Bad Example</a:t>
            </a:r>
            <a:r>
              <a:rPr lang="en-US" b="1" dirty="0" smtClean="0"/>
              <a:t>: </a:t>
            </a:r>
            <a:r>
              <a:rPr lang="en-US" dirty="0"/>
              <a:t>“The best way to escape from a problem is to solve it.” </a:t>
            </a:r>
            <a:r>
              <a:rPr lang="en-US" dirty="0" smtClean="0"/>
              <a:t>Explain, Support, Elaborate.</a:t>
            </a:r>
          </a:p>
          <a:p>
            <a:pPr lvl="1">
              <a:buNone/>
            </a:pPr>
            <a:r>
              <a:rPr lang="en-US" dirty="0"/>
              <a:t>	</a:t>
            </a:r>
            <a:r>
              <a:rPr lang="en-US" dirty="0" smtClean="0"/>
              <a:t>Everyone has problems they can’t get away from. </a:t>
            </a:r>
            <a:endParaRPr lang="en-US" dirty="0"/>
          </a:p>
          <a:p>
            <a:pPr lvl="1">
              <a:buNone/>
            </a:pPr>
            <a:r>
              <a:rPr lang="en-US" dirty="0" smtClean="0"/>
              <a:t>Sometimes we do stuff and we can’t take it back.</a:t>
            </a:r>
          </a:p>
          <a:p>
            <a:pPr lvl="1">
              <a:buNone/>
            </a:pPr>
            <a:r>
              <a:rPr lang="en-US" dirty="0" smtClean="0"/>
              <a:t>Problems are always coming up in life all the time. </a:t>
            </a:r>
            <a:endParaRPr lang="en-US" dirty="0"/>
          </a:p>
        </p:txBody>
      </p:sp>
      <p:sp>
        <p:nvSpPr>
          <p:cNvPr id="2" name="Title 1"/>
          <p:cNvSpPr>
            <a:spLocks noGrp="1"/>
          </p:cNvSpPr>
          <p:nvPr>
            <p:ph type="title"/>
          </p:nvPr>
        </p:nvSpPr>
        <p:spPr/>
        <p:txBody>
          <a:bodyPr>
            <a:normAutofit/>
          </a:bodyPr>
          <a:lstStyle/>
          <a:p>
            <a:pPr algn="ctr"/>
            <a:r>
              <a:rPr lang="en-US" sz="3500" u="sng" dirty="0" smtClean="0"/>
              <a:t>What am I Supposed to Write About?</a:t>
            </a:r>
            <a:endParaRPr lang="en-US" sz="3500" u="sng" dirty="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u="sng" dirty="0" smtClean="0"/>
              <a:t>Bad Examples: </a:t>
            </a:r>
            <a:r>
              <a:rPr lang="en-US" dirty="0" smtClean="0"/>
              <a:t>“Any man can win when things go his way; it’s the man who overcomes adversity that is the true champion.” Explain, Support, Elaborate.</a:t>
            </a:r>
          </a:p>
          <a:p>
            <a:pPr>
              <a:buNone/>
            </a:pPr>
            <a:r>
              <a:rPr lang="en-US" dirty="0" smtClean="0"/>
              <a:t>		It’s easy to win when you have an advantage. My sister was the best player on her team and she always scored all of the points for her team. She was really the only reason why her team always won. The other teams tried hard but they weren’t as good as my sister so they didn’t have as good of a chance to win. You have to be good at what you do and try hard if you want to win. </a:t>
            </a:r>
          </a:p>
          <a:p>
            <a:pPr lvl="0">
              <a:buNone/>
            </a:pPr>
            <a:endParaRPr lang="en-US" dirty="0"/>
          </a:p>
        </p:txBody>
      </p:sp>
      <p:sp>
        <p:nvSpPr>
          <p:cNvPr id="3" name="Title 2"/>
          <p:cNvSpPr>
            <a:spLocks noGrp="1"/>
          </p:cNvSpPr>
          <p:nvPr>
            <p:ph type="title"/>
          </p:nvPr>
        </p:nvSpPr>
        <p:spPr/>
        <p:txBody>
          <a:bodyPr>
            <a:noAutofit/>
          </a:bodyPr>
          <a:lstStyle/>
          <a:p>
            <a:r>
              <a:rPr lang="en-US" sz="2400" u="sng" dirty="0" smtClean="0"/>
              <a:t>The following journal responses are not relevant; they do not address the writing topic or explain the meaning of the entire quote:</a:t>
            </a:r>
            <a:endParaRPr lang="en-US" sz="2400" dirty="0"/>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b="1" u="sng" dirty="0" smtClean="0"/>
              <a:t>Bad Example: </a:t>
            </a:r>
            <a:r>
              <a:rPr lang="en-US" dirty="0" smtClean="0"/>
              <a:t>“People are just about as happy as they make up their minds to be.” Explain, Support, Elaborate.</a:t>
            </a:r>
          </a:p>
          <a:p>
            <a:pPr>
              <a:buNone/>
            </a:pPr>
            <a:r>
              <a:rPr lang="en-US" dirty="0" smtClean="0"/>
              <a:t>		Happiness is very important to life. I like it when I am happy I don’t like being bummed out or sad. My mom always tells me to be happy when I am sad, but sometimes I can’t help it. It’s hard being happy when something bad has happened to you. </a:t>
            </a:r>
          </a:p>
          <a:p>
            <a:endParaRPr lang="en-US" dirty="0"/>
          </a:p>
        </p:txBody>
      </p:sp>
      <p:sp>
        <p:nvSpPr>
          <p:cNvPr id="3" name="Title 2"/>
          <p:cNvSpPr>
            <a:spLocks noGrp="1"/>
          </p:cNvSpPr>
          <p:nvPr>
            <p:ph type="title"/>
          </p:nvPr>
        </p:nvSpPr>
        <p:spPr/>
        <p:txBody>
          <a:bodyPr>
            <a:normAutofit/>
          </a:bodyPr>
          <a:lstStyle/>
          <a:p>
            <a:pPr algn="ctr"/>
            <a:r>
              <a:rPr lang="en-US" sz="4400" u="sng" dirty="0" smtClean="0"/>
              <a:t>More Irrelevant Responses:</a:t>
            </a:r>
            <a:endParaRPr lang="en-US" sz="4400" u="sng" dirty="0"/>
          </a:p>
        </p:txBody>
      </p:sp>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	Detailed supporting examples are examples that paint a picture and show the reader exactly what idea you are trying to get across. The following sentences do not convey the author’s point or illustrate a detailed situation.</a:t>
            </a:r>
          </a:p>
          <a:p>
            <a:pPr>
              <a:buNone/>
            </a:pPr>
            <a:endParaRPr lang="en-US" b="1" u="sng" dirty="0" smtClean="0"/>
          </a:p>
          <a:p>
            <a:pPr>
              <a:buNone/>
            </a:pPr>
            <a:r>
              <a:rPr lang="en-US" b="1" u="sng" dirty="0" smtClean="0"/>
              <a:t>Bad Examples</a:t>
            </a:r>
            <a:r>
              <a:rPr lang="en-US" dirty="0" smtClean="0"/>
              <a:t>:</a:t>
            </a:r>
          </a:p>
          <a:p>
            <a:pPr>
              <a:buFontTx/>
              <a:buChar char="-"/>
            </a:pPr>
            <a:r>
              <a:rPr lang="en-US" dirty="0" smtClean="0"/>
              <a:t>For example, people will always try to make you something that you are not. You just have to be yourself.</a:t>
            </a:r>
          </a:p>
          <a:p>
            <a:pPr>
              <a:buNone/>
            </a:pPr>
            <a:endParaRPr lang="en-US" sz="1300" dirty="0" smtClean="0"/>
          </a:p>
          <a:p>
            <a:pPr>
              <a:buFontTx/>
              <a:buChar char="-"/>
            </a:pPr>
            <a:r>
              <a:rPr lang="en-US" dirty="0" smtClean="0"/>
              <a:t>When life makes things difficult you have to deal with it. </a:t>
            </a:r>
          </a:p>
          <a:p>
            <a:pPr>
              <a:buNone/>
            </a:pPr>
            <a:endParaRPr lang="en-US" sz="1300" dirty="0" smtClean="0"/>
          </a:p>
          <a:p>
            <a:pPr>
              <a:buFontTx/>
              <a:buChar char="-"/>
            </a:pPr>
            <a:r>
              <a:rPr lang="en-US" dirty="0" smtClean="0"/>
              <a:t>It is easier to give up, but hard work gets you farther.</a:t>
            </a:r>
          </a:p>
          <a:p>
            <a:pPr>
              <a:buNone/>
            </a:pPr>
            <a:endParaRPr lang="en-US" sz="1300" dirty="0" smtClean="0"/>
          </a:p>
          <a:p>
            <a:pPr>
              <a:buFontTx/>
              <a:buChar char="-"/>
            </a:pPr>
            <a:r>
              <a:rPr lang="en-US" dirty="0" smtClean="0"/>
              <a:t>Just be yourself and do not be something you’re not, because it can hurt you. </a:t>
            </a:r>
          </a:p>
          <a:p>
            <a:pPr>
              <a:buNone/>
            </a:pPr>
            <a:r>
              <a:rPr lang="en-US" dirty="0" smtClean="0"/>
              <a:t> </a:t>
            </a:r>
          </a:p>
          <a:p>
            <a:pPr>
              <a:buNone/>
            </a:pPr>
            <a:endParaRPr lang="en-US" dirty="0" smtClean="0"/>
          </a:p>
        </p:txBody>
      </p:sp>
      <p:sp>
        <p:nvSpPr>
          <p:cNvPr id="3" name="Title 2"/>
          <p:cNvSpPr>
            <a:spLocks noGrp="1"/>
          </p:cNvSpPr>
          <p:nvPr>
            <p:ph type="title"/>
          </p:nvPr>
        </p:nvSpPr>
        <p:spPr/>
        <p:txBody>
          <a:bodyPr>
            <a:noAutofit/>
          </a:bodyPr>
          <a:lstStyle/>
          <a:p>
            <a:pPr algn="ctr"/>
            <a:r>
              <a:rPr lang="en-US" sz="3700" u="sng" dirty="0" smtClean="0"/>
              <a:t>“I did some stuff and it was fun!”</a:t>
            </a:r>
            <a:br>
              <a:rPr lang="en-US" sz="3700" u="sng" dirty="0" smtClean="0"/>
            </a:br>
            <a:r>
              <a:rPr lang="en-US" sz="3700" dirty="0" smtClean="0"/>
              <a:t>Use Detailed Supporting Examples</a:t>
            </a:r>
            <a:endParaRPr lang="en-US" sz="3700"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lstStyle/>
          <a:p>
            <a:pPr lvl="0">
              <a:buNone/>
            </a:pPr>
            <a:r>
              <a:rPr lang="en-US" b="1" u="sng" dirty="0" smtClean="0"/>
              <a:t>Bad Example:</a:t>
            </a:r>
            <a:r>
              <a:rPr lang="en-US" b="1" dirty="0" smtClean="0"/>
              <a:t> “</a:t>
            </a:r>
            <a:r>
              <a:rPr lang="en-US" dirty="0" smtClean="0"/>
              <a:t>How much more grievous are the consequences of anger than the causes of it.” Explain what the quote means. Use specific examples to support your point of view.</a:t>
            </a:r>
          </a:p>
          <a:p>
            <a:pPr>
              <a:buNone/>
            </a:pPr>
            <a:r>
              <a:rPr lang="en-US" dirty="0" smtClean="0"/>
              <a:t>		The quote is saying that anger can cause more pain. </a:t>
            </a:r>
            <a:r>
              <a:rPr lang="en-US" b="1" u="sng" dirty="0" smtClean="0"/>
              <a:t>For example, if someone is mad it is usually for a bad reason. </a:t>
            </a:r>
            <a:r>
              <a:rPr lang="en-US" b="1" u="sng" strike="sngStrike" dirty="0" smtClean="0">
                <a:solidFill>
                  <a:srgbClr val="FF0000"/>
                </a:solidFill>
              </a:rPr>
              <a:t>They’re</a:t>
            </a:r>
            <a:r>
              <a:rPr lang="en-US" b="1" u="sng" dirty="0" smtClean="0"/>
              <a:t> anger makes them do other stuff that is bad too. </a:t>
            </a:r>
            <a:r>
              <a:rPr lang="en-US" dirty="0" smtClean="0"/>
              <a:t>Anger just keeps on going.</a:t>
            </a:r>
          </a:p>
          <a:p>
            <a:pPr>
              <a:buNone/>
            </a:pPr>
            <a:endParaRPr lang="en-US" dirty="0"/>
          </a:p>
        </p:txBody>
      </p:sp>
      <p:sp>
        <p:nvSpPr>
          <p:cNvPr id="3" name="Title 2"/>
          <p:cNvSpPr>
            <a:spLocks noGrp="1"/>
          </p:cNvSpPr>
          <p:nvPr>
            <p:ph type="title"/>
          </p:nvPr>
        </p:nvSpPr>
        <p:spPr/>
        <p:txBody>
          <a:bodyPr/>
          <a:lstStyle/>
          <a:p>
            <a:pPr algn="ctr"/>
            <a:r>
              <a:rPr lang="en-US" u="sng" dirty="0" smtClean="0"/>
              <a:t>Not Very Specific</a:t>
            </a:r>
            <a:endParaRPr lang="en-US" u="sng"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25000" lnSpcReduction="20000"/>
          </a:bodyPr>
          <a:lstStyle/>
          <a:p>
            <a:pPr algn="ctr">
              <a:buNone/>
            </a:pPr>
            <a:r>
              <a:rPr lang="en-US" sz="17600" dirty="0" smtClean="0"/>
              <a:t>	</a:t>
            </a:r>
            <a:r>
              <a:rPr lang="en-US" sz="17600" u="sng" dirty="0"/>
              <a:t>Journal </a:t>
            </a:r>
            <a:r>
              <a:rPr lang="en-US" sz="17600" u="sng" dirty="0" smtClean="0"/>
              <a:t>Structure</a:t>
            </a:r>
            <a:endParaRPr lang="en-US" sz="3000" u="sng" dirty="0" smtClean="0"/>
          </a:p>
          <a:p>
            <a:pPr algn="ctr">
              <a:buNone/>
            </a:pPr>
            <a:endParaRPr lang="en-US" sz="1400" dirty="0" smtClean="0"/>
          </a:p>
          <a:p>
            <a:pPr>
              <a:buNone/>
            </a:pPr>
            <a:r>
              <a:rPr lang="en-US" sz="5800" dirty="0"/>
              <a:t>	</a:t>
            </a:r>
            <a:r>
              <a:rPr lang="en-US" sz="12800" b="1" dirty="0" smtClean="0"/>
              <a:t>Regular </a:t>
            </a:r>
            <a:r>
              <a:rPr lang="en-US" sz="12800" b="1" dirty="0"/>
              <a:t>journal responses should be a minimum of </a:t>
            </a:r>
            <a:r>
              <a:rPr lang="en-US" sz="12800" b="1" dirty="0" smtClean="0"/>
              <a:t>3 paragraphs. An average paragraph is 5 sentences in length. </a:t>
            </a:r>
            <a:r>
              <a:rPr lang="en-US" sz="12800" b="1" dirty="0"/>
              <a:t>FREE </a:t>
            </a:r>
            <a:r>
              <a:rPr lang="en-US" sz="12800" b="1" dirty="0" smtClean="0"/>
              <a:t>WRITE journal responses should be a minimum of </a:t>
            </a:r>
            <a:r>
              <a:rPr lang="en-US" sz="12800" b="1" dirty="0" smtClean="0"/>
              <a:t>15 </a:t>
            </a:r>
            <a:r>
              <a:rPr lang="en-US" sz="12800" b="1" dirty="0" smtClean="0"/>
              <a:t>complete sentences. </a:t>
            </a:r>
          </a:p>
          <a:p>
            <a:pPr>
              <a:buNone/>
            </a:pPr>
            <a:endParaRPr lang="en-US" sz="12800" b="1" dirty="0" smtClean="0"/>
          </a:p>
          <a:p>
            <a:pPr>
              <a:buNone/>
            </a:pPr>
            <a:r>
              <a:rPr lang="en-US" sz="12800" b="1" dirty="0" smtClean="0"/>
              <a:t>	</a:t>
            </a:r>
            <a:r>
              <a:rPr lang="en-US" sz="12800" b="1" dirty="0" smtClean="0"/>
              <a:t>Every </a:t>
            </a:r>
            <a:r>
              <a:rPr lang="en-US" sz="12800" b="1" dirty="0" smtClean="0"/>
              <a:t>sentence </a:t>
            </a:r>
            <a:r>
              <a:rPr lang="en-US" sz="12800" b="1" dirty="0" smtClean="0"/>
              <a:t>in a response should </a:t>
            </a:r>
            <a:r>
              <a:rPr lang="en-US" sz="12800" b="1" dirty="0" smtClean="0"/>
              <a:t>relate to the topic by explaining the quote, describing a relevant supporting example, or tying your example back to the topic. </a:t>
            </a:r>
          </a:p>
          <a:p>
            <a:pPr>
              <a:buNone/>
            </a:pPr>
            <a:endParaRPr lang="en-US" b="1" dirty="0"/>
          </a:p>
          <a:p>
            <a:pPr>
              <a:buNone/>
            </a:pPr>
            <a:r>
              <a:rPr lang="en-US" b="1" dirty="0" smtClean="0"/>
              <a:t>	</a:t>
            </a:r>
          </a:p>
          <a:p>
            <a:pPr>
              <a:buNone/>
            </a:pPr>
            <a:endParaRPr lang="en-US" dirty="0"/>
          </a:p>
          <a:p>
            <a:pPr>
              <a:buNone/>
            </a:pPr>
            <a:r>
              <a:rPr lang="en-US" dirty="0" smtClean="0"/>
              <a:t>	</a:t>
            </a:r>
          </a:p>
          <a:p>
            <a:pPr>
              <a:buNone/>
            </a:pPr>
            <a:endParaRPr lang="en-US" dirty="0"/>
          </a:p>
          <a:p>
            <a:pPr>
              <a:buNone/>
            </a:pPr>
            <a:endParaRPr lang="en-US" dirty="0"/>
          </a:p>
        </p:txBody>
      </p:sp>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u="sng" dirty="0" smtClean="0"/>
              <a:t>Bad Example: </a:t>
            </a:r>
            <a:r>
              <a:rPr lang="en-US" dirty="0" smtClean="0"/>
              <a:t>“The more you are willing to accept responsibility for your actions, the more credibility you will have.” Explain the quote and use examples to support your point.</a:t>
            </a:r>
          </a:p>
          <a:p>
            <a:pPr>
              <a:buNone/>
            </a:pPr>
            <a:r>
              <a:rPr lang="en-US" dirty="0" smtClean="0"/>
              <a:t>		The quote is saying that credibility is earned through honesty and owning up to things that you have done. </a:t>
            </a:r>
            <a:r>
              <a:rPr lang="en-US" b="1" u="sng" dirty="0" smtClean="0"/>
              <a:t>For example, if someone is always lying about things that they do then it is hard for anyone to trust them. That person is going to have a bad reputation if they don’t start accepting the things that they do.</a:t>
            </a:r>
            <a:r>
              <a:rPr lang="en-US" u="sng" dirty="0" smtClean="0"/>
              <a:t> </a:t>
            </a:r>
            <a:r>
              <a:rPr lang="en-US" dirty="0" smtClean="0"/>
              <a:t>Responsibility is important for credibility. </a:t>
            </a:r>
          </a:p>
          <a:p>
            <a:pPr>
              <a:buNone/>
            </a:pPr>
            <a:r>
              <a:rPr lang="en-US" dirty="0" smtClean="0"/>
              <a:t> </a:t>
            </a:r>
          </a:p>
          <a:p>
            <a:endParaRPr lang="en-US" dirty="0"/>
          </a:p>
        </p:txBody>
      </p:sp>
      <p:sp>
        <p:nvSpPr>
          <p:cNvPr id="3" name="Title 2"/>
          <p:cNvSpPr>
            <a:spLocks noGrp="1"/>
          </p:cNvSpPr>
          <p:nvPr>
            <p:ph type="title"/>
          </p:nvPr>
        </p:nvSpPr>
        <p:spPr/>
        <p:txBody>
          <a:bodyPr>
            <a:normAutofit/>
          </a:bodyPr>
          <a:lstStyle/>
          <a:p>
            <a:r>
              <a:rPr lang="en-US" sz="2200" u="sng" dirty="0" smtClean="0"/>
              <a:t>The following journal responses are not elaborate; they do not use detailed examples to support or clarify their point:</a:t>
            </a:r>
            <a:endParaRPr lang="en-US" dirty="0"/>
          </a:p>
        </p:txBody>
      </p:sp>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r>
              <a:rPr lang="en-US" b="1" dirty="0" smtClean="0"/>
              <a:t>Here is a good specific detailed supporting example:</a:t>
            </a:r>
          </a:p>
          <a:p>
            <a:pPr>
              <a:buNone/>
            </a:pPr>
            <a:endParaRPr lang="en-US" dirty="0" smtClean="0"/>
          </a:p>
          <a:p>
            <a:pPr>
              <a:buNone/>
            </a:pPr>
            <a:r>
              <a:rPr lang="en-US" b="1" u="sng" dirty="0" smtClean="0"/>
              <a:t>Good Example:</a:t>
            </a:r>
            <a:r>
              <a:rPr lang="en-US" b="1" dirty="0" smtClean="0"/>
              <a:t>  </a:t>
            </a:r>
            <a:r>
              <a:rPr lang="en-US" dirty="0" smtClean="0"/>
              <a:t>In life, different things make different people happy. For example, my friend Brian is 6’3 and likes to play football, but I am only 5’7 and playing football isn’t fun for me, because I get hurt too much. Just because football makes Brian happy doesn’t mean that it has to make me happy too. </a:t>
            </a:r>
          </a:p>
          <a:p>
            <a:pPr>
              <a:buNone/>
            </a:pPr>
            <a:endParaRPr lang="en-US" dirty="0" smtClean="0"/>
          </a:p>
          <a:p>
            <a:pPr>
              <a:buNone/>
            </a:pPr>
            <a:endParaRPr lang="en-US" dirty="0" smtClean="0"/>
          </a:p>
        </p:txBody>
      </p:sp>
      <p:sp>
        <p:nvSpPr>
          <p:cNvPr id="3" name="Title 2"/>
          <p:cNvSpPr>
            <a:spLocks noGrp="1"/>
          </p:cNvSpPr>
          <p:nvPr>
            <p:ph type="title"/>
          </p:nvPr>
        </p:nvSpPr>
        <p:spPr/>
        <p:txBody>
          <a:bodyPr>
            <a:normAutofit/>
          </a:bodyPr>
          <a:lstStyle/>
          <a:p>
            <a:pPr algn="ctr"/>
            <a:r>
              <a:rPr lang="en-US" sz="2900" u="sng" dirty="0" smtClean="0"/>
              <a:t>Things are boring so I don’t like to do stuff.</a:t>
            </a:r>
            <a:endParaRPr lang="en-US" sz="2900" u="sng" dirty="0"/>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 If you have trouble printing your journals at home save them on a flash drive and bring them to school to print in the Career Center, the Learning Lab (room 1218), the Library, or the Computer Lab. </a:t>
            </a:r>
          </a:p>
          <a:p>
            <a:pPr>
              <a:buNone/>
            </a:pPr>
            <a:endParaRPr lang="en-US" sz="1200" dirty="0"/>
          </a:p>
          <a:p>
            <a:pPr>
              <a:buNone/>
            </a:pPr>
            <a:r>
              <a:rPr lang="en-US" dirty="0" smtClean="0"/>
              <a:t>* If you don’t have a flash drive email your journals to yourself and you can open your email in the Career Center, the Learning Lab (room 1218), the Library, or the Computer Lab and print them out from there. </a:t>
            </a:r>
          </a:p>
          <a:p>
            <a:pPr>
              <a:buNone/>
            </a:pPr>
            <a:endParaRPr lang="en-US" sz="1400" dirty="0" smtClean="0"/>
          </a:p>
          <a:p>
            <a:pPr>
              <a:buNone/>
            </a:pPr>
            <a:r>
              <a:rPr lang="en-US" dirty="0" smtClean="0"/>
              <a:t>* If you are unable to print them out you can email them to me to print. I will not print your journals if they are not sent as a single document. I will not fix any formatting issues that your journals have before I print them. </a:t>
            </a:r>
            <a:endParaRPr lang="en-US" dirty="0"/>
          </a:p>
        </p:txBody>
      </p:sp>
      <p:sp>
        <p:nvSpPr>
          <p:cNvPr id="2" name="Title 1"/>
          <p:cNvSpPr>
            <a:spLocks noGrp="1"/>
          </p:cNvSpPr>
          <p:nvPr>
            <p:ph type="title"/>
          </p:nvPr>
        </p:nvSpPr>
        <p:spPr/>
        <p:txBody>
          <a:bodyPr/>
          <a:lstStyle/>
          <a:p>
            <a:pPr algn="ctr"/>
            <a:r>
              <a:rPr lang="en-US" u="sng" dirty="0" smtClean="0"/>
              <a:t>Printing Your Journals</a:t>
            </a:r>
            <a:endParaRPr lang="en-US" u="sng" dirty="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3600" b="1" dirty="0"/>
          </a:p>
          <a:p>
            <a:pPr algn="ctr">
              <a:buNone/>
            </a:pPr>
            <a:r>
              <a:rPr lang="en-US" sz="5400" b="1" dirty="0" smtClean="0"/>
              <a:t>	</a:t>
            </a:r>
            <a:r>
              <a:rPr lang="en-US" sz="4500" b="1" dirty="0"/>
              <a:t>5 points will be deducted from each journal response for the following mistakes</a:t>
            </a:r>
            <a:r>
              <a:rPr lang="en-US" sz="4500" dirty="0"/>
              <a:t>:</a:t>
            </a:r>
            <a:endParaRPr lang="en-US" sz="4500" dirty="0" smtClean="0"/>
          </a:p>
          <a:p>
            <a:pPr>
              <a:buNone/>
            </a:pPr>
            <a:endParaRPr lang="en-US" sz="1200" dirty="0"/>
          </a:p>
          <a:p>
            <a:pPr algn="ctr">
              <a:buNone/>
            </a:pPr>
            <a:endParaRPr lang="en-US" sz="4400" u="sng" dirty="0" smtClean="0"/>
          </a:p>
          <a:p>
            <a:pPr algn="ctr">
              <a:buNone/>
            </a:pPr>
            <a:endParaRPr lang="en-US" sz="4400" u="sng" dirty="0"/>
          </a:p>
          <a:p>
            <a:endParaRPr lang="en-US" dirty="0"/>
          </a:p>
        </p:txBody>
      </p:sp>
      <p:sp>
        <p:nvSpPr>
          <p:cNvPr id="2" name="Title 1"/>
          <p:cNvSpPr>
            <a:spLocks noGrp="1"/>
          </p:cNvSpPr>
          <p:nvPr>
            <p:ph type="title"/>
          </p:nvPr>
        </p:nvSpPr>
        <p:spPr/>
        <p:txBody>
          <a:bodyPr>
            <a:normAutofit fontScale="90000"/>
          </a:bodyPr>
          <a:lstStyle/>
          <a:p>
            <a:pPr algn="ctr"/>
            <a:r>
              <a:rPr lang="en-US" sz="5000" b="1" u="sng" dirty="0" smtClean="0"/>
              <a:t>Common Writing Mistakes</a:t>
            </a:r>
            <a:endParaRPr lang="en-US" sz="5000" b="1" u="sng"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1</a:t>
            </a:r>
            <a:r>
              <a:rPr lang="en-US" dirty="0" smtClean="0"/>
              <a:t>. Not writing </a:t>
            </a:r>
            <a:r>
              <a:rPr lang="en-US" dirty="0" smtClean="0"/>
              <a:t>the journal number, the date, and the </a:t>
            </a:r>
            <a:r>
              <a:rPr lang="en-US" b="1" u="sng" dirty="0" smtClean="0"/>
              <a:t>ENTIRE</a:t>
            </a:r>
            <a:r>
              <a:rPr lang="en-US" dirty="0" smtClean="0"/>
              <a:t> </a:t>
            </a:r>
            <a:r>
              <a:rPr lang="en-US" dirty="0" smtClean="0"/>
              <a:t>topic: including “Explain what the quote means. Use specific examples to support your point. Elaborate on your examples to tie to the topic.”</a:t>
            </a:r>
          </a:p>
          <a:p>
            <a:pPr>
              <a:buNone/>
            </a:pPr>
            <a:endParaRPr lang="en-US" dirty="0" smtClean="0"/>
          </a:p>
          <a:p>
            <a:pPr>
              <a:buNone/>
            </a:pPr>
            <a:r>
              <a:rPr lang="en-US" dirty="0"/>
              <a:t>	</a:t>
            </a:r>
            <a:r>
              <a:rPr lang="en-US" dirty="0" smtClean="0"/>
              <a:t>If you don’t write the entire topic out I </a:t>
            </a:r>
            <a:r>
              <a:rPr lang="en-US" dirty="0" smtClean="0"/>
              <a:t>can’t verify if </a:t>
            </a:r>
            <a:r>
              <a:rPr lang="en-US" dirty="0" smtClean="0"/>
              <a:t>you actually understand what you are supposed to be </a:t>
            </a:r>
            <a:r>
              <a:rPr lang="en-US" dirty="0" smtClean="0"/>
              <a:t>writing about for </a:t>
            </a:r>
            <a:r>
              <a:rPr lang="en-US" dirty="0" smtClean="0"/>
              <a:t>the assignment. </a:t>
            </a:r>
            <a:endParaRPr lang="en-US" dirty="0"/>
          </a:p>
        </p:txBody>
      </p:sp>
      <p:sp>
        <p:nvSpPr>
          <p:cNvPr id="2" name="Title 1"/>
          <p:cNvSpPr>
            <a:spLocks noGrp="1"/>
          </p:cNvSpPr>
          <p:nvPr>
            <p:ph type="title"/>
          </p:nvPr>
        </p:nvSpPr>
        <p:spPr/>
        <p:txBody>
          <a:bodyPr/>
          <a:lstStyle/>
          <a:p>
            <a:pPr algn="ctr"/>
            <a:r>
              <a:rPr lang="en-US" u="sng" dirty="0" smtClean="0"/>
              <a:t>Not Writing </a:t>
            </a:r>
            <a:r>
              <a:rPr lang="en-US" u="sng" dirty="0"/>
              <a:t>the ENTIRE Topic</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b="1" dirty="0"/>
              <a:t>2</a:t>
            </a:r>
            <a:r>
              <a:rPr lang="en-US" dirty="0"/>
              <a:t>. Not using punctuation – not putting a period </a:t>
            </a:r>
            <a:r>
              <a:rPr lang="en-US" dirty="0" smtClean="0"/>
              <a:t>or a </a:t>
            </a:r>
            <a:r>
              <a:rPr lang="en-US" dirty="0"/>
              <a:t>question mark at the end of a sentence. </a:t>
            </a:r>
            <a:endParaRPr lang="en-US" dirty="0" smtClean="0"/>
          </a:p>
          <a:p>
            <a:pPr lvl="0">
              <a:buNone/>
            </a:pPr>
            <a:r>
              <a:rPr lang="en-US" dirty="0" smtClean="0"/>
              <a:t>	The “…” is supposed to represent that you are continuing an idea somewhere else. It is not the same as using a period.</a:t>
            </a:r>
          </a:p>
          <a:p>
            <a:pPr lvl="0"/>
            <a:endParaRPr lang="en-US" dirty="0"/>
          </a:p>
          <a:p>
            <a:pPr lvl="0"/>
            <a:r>
              <a:rPr lang="en-US" b="1" dirty="0"/>
              <a:t>3</a:t>
            </a:r>
            <a:r>
              <a:rPr lang="en-US" dirty="0"/>
              <a:t>. Not capitalizing proper nouns and pronouns (Tehachapi, Mike, I, </a:t>
            </a:r>
            <a:r>
              <a:rPr lang="en-US" dirty="0" err="1"/>
              <a:t>ect</a:t>
            </a:r>
            <a:r>
              <a:rPr lang="en-US" dirty="0"/>
              <a:t>). Not capitalizing titles: Siddhartha, Halo 3, Wal-Mart, Not capitalizing words at the beginning of a sentence. Capitalizing random letters and words that should not be capitalized. </a:t>
            </a:r>
          </a:p>
          <a:p>
            <a:endParaRPr lang="en-US" dirty="0"/>
          </a:p>
        </p:txBody>
      </p:sp>
      <p:sp>
        <p:nvSpPr>
          <p:cNvPr id="2" name="Title 1"/>
          <p:cNvSpPr>
            <a:spLocks noGrp="1"/>
          </p:cNvSpPr>
          <p:nvPr>
            <p:ph type="title"/>
          </p:nvPr>
        </p:nvSpPr>
        <p:spPr/>
        <p:txBody>
          <a:bodyPr>
            <a:normAutofit/>
          </a:bodyPr>
          <a:lstStyle/>
          <a:p>
            <a:pPr algn="ctr"/>
            <a:r>
              <a:rPr lang="en-US" u="sng" dirty="0" smtClean="0"/>
              <a:t>Punctuation and Capitalization</a:t>
            </a:r>
            <a:endParaRPr lang="en-US" u="sng"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4</a:t>
            </a:r>
            <a:r>
              <a:rPr lang="en-US" dirty="0" smtClean="0"/>
              <a:t>. Misusing or misspelling the words: I, I’m, there, their, they’re, where, were, we’re, wear, your, you’re, rite, right, write, </a:t>
            </a:r>
            <a:r>
              <a:rPr lang="en-US" strike="sngStrike" dirty="0" err="1" smtClean="0"/>
              <a:t>wright</a:t>
            </a:r>
            <a:r>
              <a:rPr lang="en-US" strike="sngStrike" dirty="0" smtClean="0"/>
              <a:t> </a:t>
            </a:r>
            <a:r>
              <a:rPr lang="en-US" dirty="0" smtClean="0"/>
              <a:t>(this is not a word it is someone’s name), cause, because, which, witch, to, too, two, know, no, now, our, are, hole, whole, loose, lose, college, </a:t>
            </a:r>
            <a:r>
              <a:rPr lang="en-US" strike="sngStrike" dirty="0" err="1" smtClean="0"/>
              <a:t>alot</a:t>
            </a:r>
            <a:r>
              <a:rPr lang="en-US" dirty="0" smtClean="0"/>
              <a:t> (should be </a:t>
            </a:r>
            <a:r>
              <a:rPr lang="en-US" b="1" u="sng" dirty="0" smtClean="0"/>
              <a:t>a lot</a:t>
            </a:r>
            <a:r>
              <a:rPr lang="en-US" dirty="0" smtClean="0"/>
              <a:t>). </a:t>
            </a:r>
          </a:p>
          <a:p>
            <a:endParaRPr lang="en-US" dirty="0"/>
          </a:p>
        </p:txBody>
      </p:sp>
      <p:sp>
        <p:nvSpPr>
          <p:cNvPr id="2" name="Title 1"/>
          <p:cNvSpPr>
            <a:spLocks noGrp="1"/>
          </p:cNvSpPr>
          <p:nvPr>
            <p:ph type="title"/>
          </p:nvPr>
        </p:nvSpPr>
        <p:spPr/>
        <p:txBody>
          <a:bodyPr/>
          <a:lstStyle/>
          <a:p>
            <a:pPr algn="ctr"/>
            <a:r>
              <a:rPr lang="en-US" u="sng" dirty="0" smtClean="0"/>
              <a:t>Misusing and Misspelling</a:t>
            </a:r>
            <a:endParaRPr lang="en-US" u="sng"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5</a:t>
            </a:r>
            <a:r>
              <a:rPr lang="en-US" dirty="0"/>
              <a:t>. Inappropriate abbreviations: </a:t>
            </a:r>
            <a:r>
              <a:rPr lang="en-US" dirty="0" err="1"/>
              <a:t>wanna</a:t>
            </a:r>
            <a:r>
              <a:rPr lang="en-US" dirty="0"/>
              <a:t>, </a:t>
            </a:r>
            <a:r>
              <a:rPr lang="en-US" dirty="0" err="1"/>
              <a:t>gonna</a:t>
            </a:r>
            <a:r>
              <a:rPr lang="en-US" dirty="0"/>
              <a:t>, </a:t>
            </a:r>
            <a:r>
              <a:rPr lang="en-US" dirty="0" err="1"/>
              <a:t>sorta</a:t>
            </a:r>
            <a:r>
              <a:rPr lang="en-US" dirty="0"/>
              <a:t>, </a:t>
            </a:r>
            <a:r>
              <a:rPr lang="en-US" dirty="0" err="1"/>
              <a:t>kinda</a:t>
            </a:r>
            <a:r>
              <a:rPr lang="en-US" dirty="0"/>
              <a:t>, </a:t>
            </a:r>
            <a:r>
              <a:rPr lang="en-US" dirty="0" err="1"/>
              <a:t>cuz</a:t>
            </a:r>
            <a:r>
              <a:rPr lang="en-US" dirty="0"/>
              <a:t>, LOL, OMG, C, U, R,  and anything similar to any of these</a:t>
            </a:r>
            <a:r>
              <a:rPr lang="en-US" dirty="0" smtClean="0"/>
              <a:t>.</a:t>
            </a:r>
          </a:p>
          <a:p>
            <a:pPr lvl="0"/>
            <a:endParaRPr lang="en-US" dirty="0"/>
          </a:p>
          <a:p>
            <a:pPr lvl="0"/>
            <a:r>
              <a:rPr lang="en-US" b="1" dirty="0"/>
              <a:t>6. </a:t>
            </a:r>
            <a:r>
              <a:rPr lang="en-US" dirty="0"/>
              <a:t>Writing inappropriate responses</a:t>
            </a:r>
            <a:r>
              <a:rPr lang="en-US" dirty="0" smtClean="0"/>
              <a:t>. Writing about things that are distasteful or inappropriate for school or illegal. </a:t>
            </a:r>
            <a:endParaRPr lang="en-US" dirty="0"/>
          </a:p>
          <a:p>
            <a:endParaRPr lang="en-US" dirty="0"/>
          </a:p>
        </p:txBody>
      </p:sp>
      <p:sp>
        <p:nvSpPr>
          <p:cNvPr id="2" name="Title 1"/>
          <p:cNvSpPr>
            <a:spLocks noGrp="1"/>
          </p:cNvSpPr>
          <p:nvPr>
            <p:ph type="title"/>
          </p:nvPr>
        </p:nvSpPr>
        <p:spPr/>
        <p:txBody>
          <a:bodyPr>
            <a:noAutofit/>
          </a:bodyPr>
          <a:lstStyle/>
          <a:p>
            <a:pPr algn="ctr"/>
            <a:r>
              <a:rPr lang="en-US" sz="2900" u="sng" dirty="0" smtClean="0"/>
              <a:t>Inappropriate Abbreviations and Responses</a:t>
            </a:r>
            <a:endParaRPr lang="en-US" sz="2900" u="sng"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b="1" u="sng" dirty="0" smtClean="0"/>
              <a:t>Not </a:t>
            </a:r>
            <a:r>
              <a:rPr lang="en-US" b="1" u="sng" dirty="0"/>
              <a:t>having a written and typed copy of your journals</a:t>
            </a:r>
            <a:r>
              <a:rPr lang="en-US" b="1" dirty="0"/>
              <a:t>:</a:t>
            </a:r>
            <a:endParaRPr lang="en-US" dirty="0"/>
          </a:p>
          <a:p>
            <a:pPr>
              <a:buNone/>
            </a:pPr>
            <a:endParaRPr lang="en-US" dirty="0" smtClean="0"/>
          </a:p>
          <a:p>
            <a:pPr>
              <a:buNone/>
            </a:pPr>
            <a:r>
              <a:rPr lang="en-US" dirty="0"/>
              <a:t>	</a:t>
            </a:r>
            <a:r>
              <a:rPr lang="en-US" dirty="0" smtClean="0"/>
              <a:t>Typed </a:t>
            </a:r>
            <a:r>
              <a:rPr lang="en-US" dirty="0"/>
              <a:t>journals will not be graded if the written journal is not complete.  The 2 copies do NOT have to be identical, but the typed response should be an improvement from the written response.  If the written response only has </a:t>
            </a:r>
            <a:r>
              <a:rPr lang="en-US" dirty="0" smtClean="0"/>
              <a:t>a few sentences </a:t>
            </a:r>
            <a:r>
              <a:rPr lang="en-US" dirty="0"/>
              <a:t>and is not complete then the typed response will receive a ZERO!  Anyone caught copying the typed version of their journals onto their written copy of their journals will automatically receive a ZERO for the entire set of journals. The writing process should be completed in the appropriate order or else the entire assignment will receive a ZERO!</a:t>
            </a:r>
          </a:p>
          <a:p>
            <a:endParaRPr lang="en-US" dirty="0"/>
          </a:p>
        </p:txBody>
      </p:sp>
      <p:sp>
        <p:nvSpPr>
          <p:cNvPr id="2" name="Title 1"/>
          <p:cNvSpPr>
            <a:spLocks noGrp="1"/>
          </p:cNvSpPr>
          <p:nvPr>
            <p:ph type="title"/>
          </p:nvPr>
        </p:nvSpPr>
        <p:spPr/>
        <p:txBody>
          <a:bodyPr>
            <a:noAutofit/>
          </a:bodyPr>
          <a:lstStyle/>
          <a:p>
            <a:pPr algn="ctr"/>
            <a:r>
              <a:rPr lang="en-US" sz="6600" u="sng" dirty="0" smtClean="0"/>
              <a:t>AUTOMATIC ZERO</a:t>
            </a:r>
            <a:endParaRPr lang="en-US" sz="6600" u="sng"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b="1" dirty="0" smtClean="0"/>
              <a:t>A complete sentence expresses a complete thought. It is very important that you proof read your responses to make sure that your sentences are complete and make sense. Every sentence of your response should make sense and relate to the topic.  </a:t>
            </a:r>
            <a:r>
              <a:rPr lang="en-US" b="1" dirty="0"/>
              <a:t>J</a:t>
            </a:r>
            <a:r>
              <a:rPr lang="en-US" b="1" dirty="0" smtClean="0"/>
              <a:t>ournal responses often do not make any sense because of a lack of sentence structure or because they do not have anything to do with the topic.</a:t>
            </a:r>
            <a:endParaRPr lang="en-US" b="1" dirty="0"/>
          </a:p>
        </p:txBody>
      </p:sp>
      <p:sp>
        <p:nvSpPr>
          <p:cNvPr id="2" name="Title 1"/>
          <p:cNvSpPr>
            <a:spLocks noGrp="1"/>
          </p:cNvSpPr>
          <p:nvPr>
            <p:ph type="title"/>
          </p:nvPr>
        </p:nvSpPr>
        <p:spPr/>
        <p:txBody>
          <a:bodyPr/>
          <a:lstStyle/>
          <a:p>
            <a:pPr algn="ctr"/>
            <a:r>
              <a:rPr lang="en-US" u="sng" dirty="0" smtClean="0"/>
              <a:t>Complete Sentences</a:t>
            </a:r>
            <a:endParaRPr lang="en-US" u="sng" dirty="0"/>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1059</TotalTime>
  <Words>665</Words>
  <Application>Microsoft Office PowerPoint</Application>
  <PresentationFormat>On-screen Show (4:3)</PresentationFormat>
  <Paragraphs>115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Lucida Sans Unicode</vt:lpstr>
      <vt:lpstr>Verdana</vt:lpstr>
      <vt:lpstr>Wingdings 2</vt:lpstr>
      <vt:lpstr>Wingdings 3</vt:lpstr>
      <vt:lpstr>Concourse</vt:lpstr>
      <vt:lpstr>Journals</vt:lpstr>
      <vt:lpstr>PowerPoint Presentation</vt:lpstr>
      <vt:lpstr>Common Writing Mistakes</vt:lpstr>
      <vt:lpstr>Not Writing the ENTIRE Topic</vt:lpstr>
      <vt:lpstr>Punctuation and Capitalization</vt:lpstr>
      <vt:lpstr>Misusing and Misspelling</vt:lpstr>
      <vt:lpstr>Inappropriate Abbreviations and Responses</vt:lpstr>
      <vt:lpstr>AUTOMATIC ZERO</vt:lpstr>
      <vt:lpstr>Complete Sentences</vt:lpstr>
      <vt:lpstr>Incomplete Sentences</vt:lpstr>
      <vt:lpstr>More Bad Examples</vt:lpstr>
      <vt:lpstr>Well I sorta think this might be right…</vt:lpstr>
      <vt:lpstr>We Don’t Believe in Filler Baby!</vt:lpstr>
      <vt:lpstr>Addressing the Topic</vt:lpstr>
      <vt:lpstr>What am I Supposed to Write About?</vt:lpstr>
      <vt:lpstr>The following journal responses are not relevant; they do not address the writing topic or explain the meaning of the entire quote:</vt:lpstr>
      <vt:lpstr>More Irrelevant Responses:</vt:lpstr>
      <vt:lpstr>“I did some stuff and it was fun!” Use Detailed Supporting Examples</vt:lpstr>
      <vt:lpstr>Not Very Specific</vt:lpstr>
      <vt:lpstr>The following journal responses are not elaborate; they do not use detailed examples to support or clarify their point:</vt:lpstr>
      <vt:lpstr>Things are boring so I don’t like to do stuff.</vt:lpstr>
      <vt:lpstr>Printing Your Journals</vt:lpstr>
    </vt:vector>
  </TitlesOfParts>
  <Company>TUSD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DeGeer, Doug</cp:lastModifiedBy>
  <cp:revision>118</cp:revision>
  <dcterms:created xsi:type="dcterms:W3CDTF">2012-09-28T16:36:44Z</dcterms:created>
  <dcterms:modified xsi:type="dcterms:W3CDTF">2016-10-19T21:46:16Z</dcterms:modified>
</cp:coreProperties>
</file>